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FF"/>
    <a:srgbClr val="CC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94660"/>
  </p:normalViewPr>
  <p:slideViewPr>
    <p:cSldViewPr>
      <p:cViewPr>
        <p:scale>
          <a:sx n="60" d="100"/>
          <a:sy n="60" d="100"/>
        </p:scale>
        <p:origin x="-24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2A4A7C3-B898-440B-B212-90FF44B8E7E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3C4FF-835D-432C-A370-E20FF0B46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09634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i="1" dirty="0" smtClean="0">
                <a:solidFill>
                  <a:srgbClr val="0000FF"/>
                </a:solidFill>
                <a:latin typeface="Georgia" pitchFamily="18" charset="0"/>
              </a:rPr>
              <a:t>« Педагогическое мастерство –высший уровень педагогической деятельности </a:t>
            </a:r>
            <a:br>
              <a:rPr lang="ru-RU" sz="3200" b="1" i="1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3200" b="1" i="1" dirty="0" smtClean="0">
                <a:solidFill>
                  <a:srgbClr val="0000FF"/>
                </a:solidFill>
                <a:latin typeface="Georgia" pitchFamily="18" charset="0"/>
              </a:rPr>
              <a:t>в современном образовательном пространстве в связи с введением ФГОС».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797152"/>
            <a:ext cx="2480320" cy="1752600"/>
          </a:xfrm>
        </p:spPr>
        <p:txBody>
          <a:bodyPr/>
          <a:lstStyle/>
          <a:p>
            <a:pPr algn="r"/>
            <a:r>
              <a:rPr lang="ru-RU" sz="2000" dirty="0" smtClean="0"/>
              <a:t>Подготовила: </a:t>
            </a:r>
          </a:p>
          <a:p>
            <a:pPr algn="r"/>
            <a:r>
              <a:rPr lang="ru-RU" sz="2000" dirty="0" smtClean="0"/>
              <a:t>ст.воспитатель </a:t>
            </a:r>
          </a:p>
          <a:p>
            <a:pPr algn="r"/>
            <a:r>
              <a:rPr lang="ru-RU" sz="2000" dirty="0" smtClean="0"/>
              <a:t>Карякина Н.А.</a:t>
            </a:r>
            <a:endParaRPr lang="ru-RU" sz="2000" dirty="0"/>
          </a:p>
        </p:txBody>
      </p:sp>
      <p:pic>
        <p:nvPicPr>
          <p:cNvPr id="4" name="Рисунок 3" descr="Новости"/>
          <p:cNvPicPr/>
          <p:nvPr/>
        </p:nvPicPr>
        <p:blipFill>
          <a:blip r:embed="rId2" cstate="print">
            <a:clrChange>
              <a:clrFrom>
                <a:srgbClr val="FFFEEF"/>
              </a:clrFrom>
              <a:clrTo>
                <a:srgbClr val="FFFEEF">
                  <a:alpha val="0"/>
                </a:srgbClr>
              </a:clrTo>
            </a:clrChange>
            <a:lum bright="-10000" contrast="30000"/>
          </a:blip>
          <a:srcRect l="11595" r="16516" b="21014"/>
          <a:stretch>
            <a:fillRect/>
          </a:stretch>
        </p:blipFill>
        <p:spPr bwMode="auto">
          <a:xfrm>
            <a:off x="827584" y="3645024"/>
            <a:ext cx="29523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pPr algn="r"/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«Мастерство – это то, чего можно добиться, и как могут быть известны мастер – токарь, </a:t>
            </a:r>
            <a:br>
              <a:rPr lang="ru-RU" sz="28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прекрасный мастер –врач, так должен и </a:t>
            </a:r>
            <a:br>
              <a:rPr lang="ru-RU" sz="28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может быть прекрасным мастером педагог» 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(А.С. Макаренко)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5" name="Рисунок 4" descr="http://www.dou9.86mmc-megion.edusite.ru/images/clip_image001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645024"/>
            <a:ext cx="4896544" cy="287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400" b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Профессиональное  становление  личности  педагога»</a:t>
            </a:r>
            <a:endParaRPr lang="ru-RU" sz="2400" dirty="0" smtClean="0">
              <a:solidFill>
                <a:srgbClr val="0080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становлении личности важнейшее значение имеет образование. Оно обеспечивает не только познание мира, но и развитие индивидуальности человека, его самобытности. Современный рынок труда предъявляет высокие требования, как к профессиональным знаниям, так и к общей гуманитарной подготовке педагогов.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этим на первый план выдвигаются проблемы  формирования профессиональных умений и навыков на фоне высокого уровня педагогической культуры и мастерства педагога, дающих ему возможность проявить педагогическую эрудицию, выразить свое педагогическое кредо, определенным образом сконструировать систему взаимоотношений с учащимися, воспитанниками, коллегами по работе. Сегодня обществу нужен педагог компетентный, всесторонне подготовленный.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«Педагогическое мастерство- высший уровень педагогической деятельности»</a:t>
            </a:r>
            <a:endParaRPr lang="ru-RU" sz="2400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же такое педагогическое мастерство? Это высший уровень педагогической деятельности, проявляющийся в творчестве педагога, в постоянном совершенствовании искусства обучения, воспитания и развития человека. Педагогическое мастерство прежде всего связано с личностью педагога, с комплексом качеств, которые способствуют обеспечению высокого уровня самоорганизации профессиональной деятельности.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Наш педагогический совет направлен на совершенствование мастерства педагогов, их компетенций в соответствии с новыми требованиями, которые предъявляет ФГОС, профессиональный стандарт педагога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Результаты диагностики воспитателей.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Т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ворческий потенциал.</a:t>
            </a:r>
          </a:p>
          <a:p>
            <a:pPr>
              <a:buNone/>
            </a:pPr>
            <a:r>
              <a:rPr lang="ru-RU" sz="1800" dirty="0" smtClean="0"/>
              <a:t>36% (8) – очень высокий потенциал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 (11) - высокий потенциал </a:t>
            </a:r>
          </a:p>
          <a:p>
            <a:pPr>
              <a:buNone/>
            </a:pPr>
            <a:r>
              <a:rPr lang="ru-RU" sz="1800" dirty="0" smtClean="0"/>
              <a:t>14% (3) – средний потенциал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Оценка профессиональной направленности педагога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.</a:t>
            </a:r>
          </a:p>
          <a:p>
            <a:pPr>
              <a:buNone/>
            </a:pPr>
            <a:r>
              <a:rPr lang="ru-RU" sz="1800" dirty="0" smtClean="0"/>
              <a:t>32% (7) - педагоги- организаторы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45% (10) – педагоги – коммуникаторы</a:t>
            </a:r>
          </a:p>
          <a:p>
            <a:pPr>
              <a:buNone/>
            </a:pPr>
            <a:r>
              <a:rPr lang="ru-RU" sz="1800" dirty="0" smtClean="0"/>
              <a:t>23% (5) – педагоги - интеллигенты</a:t>
            </a:r>
            <a:endParaRPr lang="ru-RU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С</a:t>
            </a:r>
            <a:r>
              <a:rPr lang="ru-RU" sz="24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пособности к публичному выступлению .</a:t>
            </a:r>
          </a:p>
          <a:p>
            <a:pPr>
              <a:buNone/>
            </a:pPr>
            <a:r>
              <a:rPr lang="ru-RU" sz="2000" dirty="0" smtClean="0"/>
              <a:t>73% (16) – способны к публичному выступлению</a:t>
            </a:r>
          </a:p>
          <a:p>
            <a:pPr>
              <a:buNone/>
            </a:pPr>
            <a:r>
              <a:rPr lang="ru-RU" sz="2000" dirty="0" smtClean="0"/>
              <a:t>27% (8)- трудности с публичным выступлением</a:t>
            </a:r>
            <a:endParaRPr lang="ru-RU" sz="2000" dirty="0"/>
          </a:p>
        </p:txBody>
      </p:sp>
      <p:pic>
        <p:nvPicPr>
          <p:cNvPr id="5" name="Рисунок 4" descr="http://vpaname.ru/upload/blog/ecc61fa038c9aa5ddfd2341dd0d00d92.gif"/>
          <p:cNvPicPr/>
          <p:nvPr/>
        </p:nvPicPr>
        <p:blipFill>
          <a:blip r:embed="rId2" cstate="print">
            <a:clrChange>
              <a:clrFrom>
                <a:srgbClr val="FCFCE4"/>
              </a:clrFrom>
              <a:clrTo>
                <a:srgbClr val="FCFC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301208"/>
            <a:ext cx="1656184" cy="128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«Визитная карточка команды» .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«Интеллектуально -творческое» 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«Оратор».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«Актерское мастерство»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«Решение </a:t>
            </a:r>
            <a:r>
              <a:rPr lang="ru-RU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психолого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–педагогических ситуаций».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по ФГОС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Задание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Портрет воспитателя- профессионала..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основные компоненты педагогического мастерства.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836712"/>
          <a:ext cx="8208912" cy="4854312"/>
        </p:xfrm>
        <a:graphic>
          <a:graphicData uri="http://schemas.openxmlformats.org/drawingml/2006/table">
            <a:tbl>
              <a:tblPr/>
              <a:tblGrid>
                <a:gridCol w="2147276"/>
                <a:gridCol w="2246910"/>
                <a:gridCol w="1907363"/>
                <a:gridCol w="1907363"/>
              </a:tblGrid>
              <a:tr h="64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Педагогическая направленность личности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Профессионально необходимые знания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Профессионально необходимые способности, умения, навыки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Прикладные знания, умения, навыки, способности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1.Стабильный интерес к педагогической деятельности, любовь к детям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1. Специальные знания (по преподаваемым дисциплинам)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1.Организаторские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1. Художественные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2. Ответственность за результаты своего труда.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Знания по педагогике, психологии, частным методикам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Коммуникативные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Технические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3.Позитивные мотивы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Общественные (исторические, политические, экономические и др.)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Дидактические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Спортивные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4.Качества личности (позитивные)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Наиболее актуальные на сегодня знания.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Актерские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Бытовые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25" marR="63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476672"/>
            <a:ext cx="53285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C0000"/>
                </a:solidFill>
              </a:rPr>
              <a:t>Любите свою профессию,</a:t>
            </a:r>
          </a:p>
          <a:p>
            <a:pPr algn="ctr"/>
            <a:r>
              <a:rPr lang="ru-RU" sz="4800" b="1" i="1" dirty="0" smtClean="0">
                <a:solidFill>
                  <a:srgbClr val="CC0000"/>
                </a:solidFill>
              </a:rPr>
              <a:t> не будьте равнодушными, дерзайте, творите!</a:t>
            </a:r>
            <a:endParaRPr lang="ru-RU" sz="4800" b="1" i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3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Fon3</Template>
  <TotalTime>181</TotalTime>
  <Words>431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Fon3</vt:lpstr>
      <vt:lpstr>  « Педагогическое мастерство –высший уровень педагогической деятельности  в современном образовательном пространстве в связи с введением ФГОС».   </vt:lpstr>
      <vt:lpstr>  «Мастерство – это то, чего можно добиться, и как могут быть известны мастер – токарь,  прекрасный мастер –врач, так должен и  может быть прекрасным мастером педагог»  (А.С. Макаренко) </vt:lpstr>
      <vt:lpstr>Слайд 3</vt:lpstr>
      <vt:lpstr>Слайд 4</vt:lpstr>
      <vt:lpstr>Слайд 5</vt:lpstr>
      <vt:lpstr>Слайд 6</vt:lpstr>
      <vt:lpstr>основные компоненты педагогического мастерства.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Педагогическое мастерство –высший уровень педагогической деятельности  в современном образовательном пространстве в связи с введением ФГОС».</dc:title>
  <dc:creator>user</dc:creator>
  <cp:lastModifiedBy>user</cp:lastModifiedBy>
  <cp:revision>19</cp:revision>
  <dcterms:created xsi:type="dcterms:W3CDTF">2015-01-19T04:00:14Z</dcterms:created>
  <dcterms:modified xsi:type="dcterms:W3CDTF">2015-01-22T06:13:19Z</dcterms:modified>
</cp:coreProperties>
</file>